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45" r:id="rId2"/>
    <p:sldMasterId id="2147483794" r:id="rId3"/>
    <p:sldMasterId id="2147483814" r:id="rId4"/>
    <p:sldMasterId id="2147483831" r:id="rId5"/>
  </p:sldMasterIdLst>
  <p:sldIdLst>
    <p:sldId id="256" r:id="rId6"/>
    <p:sldId id="259" r:id="rId7"/>
    <p:sldId id="258" r:id="rId8"/>
    <p:sldId id="260" r:id="rId9"/>
    <p:sldId id="266" r:id="rId10"/>
    <p:sldId id="262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09622"/>
    <a:srgbClr val="3EBBF0"/>
    <a:srgbClr val="5B9BD5"/>
    <a:srgbClr val="B84C95"/>
    <a:srgbClr val="EE7A1B"/>
    <a:srgbClr val="615E5C"/>
    <a:srgbClr val="625098"/>
    <a:srgbClr val="395088"/>
    <a:srgbClr val="010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>
      <p:cViewPr varScale="1">
        <p:scale>
          <a:sx n="88" d="100"/>
          <a:sy n="88" d="100"/>
        </p:scale>
        <p:origin x="110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CB-4E45-92DD-5A6B3244FF9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CB-4E45-92DD-5A6B3244F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76989920"/>
        <c:axId val="877005728"/>
      </c:barChart>
      <c:lineChart>
        <c:grouping val="standard"/>
        <c:varyColors val="0"/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CB-4E45-92DD-5A6B3244F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6989920"/>
        <c:axId val="877005728"/>
      </c:lineChart>
      <c:catAx>
        <c:axId val="876989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005728"/>
        <c:crosses val="autoZero"/>
        <c:auto val="1"/>
        <c:lblAlgn val="ctr"/>
        <c:lblOffset val="100"/>
        <c:noMultiLvlLbl val="0"/>
      </c:catAx>
      <c:valAx>
        <c:axId val="8770057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7698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7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58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0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9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1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9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3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1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66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8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3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0365"/>
            <a:ext cx="5800725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9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65171"/>
            <a:ext cx="9144000" cy="69006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65522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pic>
        <p:nvPicPr>
          <p:cNvPr id="1027" name="Picture 3" descr="G:\002-KIMS BUSINESS\007-02-Googleslidesppt\02-GSppt-Contents-Kim\20170429\07-\item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42" y="414256"/>
            <a:ext cx="6414918" cy="43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" name="Rectangle 1"/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4003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67745" y="0"/>
            <a:ext cx="4608512" cy="68580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85118"/>
            <a:ext cx="9144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5320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8616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70883"/>
            <a:ext cx="2527764" cy="3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53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1970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780479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3370504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4960530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66260" y="1780476"/>
            <a:ext cx="6977740" cy="13488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27"/>
          <p:cNvSpPr/>
          <p:nvPr/>
        </p:nvSpPr>
        <p:spPr>
          <a:xfrm>
            <a:off x="2166260" y="3370501"/>
            <a:ext cx="6977740" cy="13488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28"/>
          <p:cNvSpPr/>
          <p:nvPr/>
        </p:nvSpPr>
        <p:spPr>
          <a:xfrm>
            <a:off x="2166260" y="4960527"/>
            <a:ext cx="6977740" cy="13488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1780476"/>
            <a:ext cx="511906" cy="13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30"/>
          <p:cNvSpPr/>
          <p:nvPr/>
        </p:nvSpPr>
        <p:spPr>
          <a:xfrm>
            <a:off x="1" y="3370501"/>
            <a:ext cx="511906" cy="13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960527"/>
            <a:ext cx="511906" cy="13488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9914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220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52636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96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08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508787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20" y="1649749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489949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7" y="1630912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648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>
            <a:off x="3563888" y="1945836"/>
            <a:ext cx="3312127" cy="48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entagon 7"/>
          <p:cNvSpPr/>
          <p:nvPr/>
        </p:nvSpPr>
        <p:spPr>
          <a:xfrm>
            <a:off x="3563889" y="2618055"/>
            <a:ext cx="3672128" cy="48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entagon 8"/>
          <p:cNvSpPr/>
          <p:nvPr/>
        </p:nvSpPr>
        <p:spPr>
          <a:xfrm>
            <a:off x="3563889" y="3290273"/>
            <a:ext cx="4032128" cy="48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entagon 11"/>
          <p:cNvSpPr/>
          <p:nvPr/>
        </p:nvSpPr>
        <p:spPr>
          <a:xfrm>
            <a:off x="3563889" y="3930077"/>
            <a:ext cx="4392128" cy="48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520942"/>
            <a:ext cx="5218080" cy="35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8" y="1977694"/>
            <a:ext cx="2501783" cy="2465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6276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91880" y="3429000"/>
            <a:ext cx="216024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3429000"/>
            <a:ext cx="349188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" y="3415308"/>
            <a:ext cx="1740797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3415308"/>
            <a:ext cx="1752046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5143500"/>
            <a:ext cx="349188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44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2"/>
            <a:ext cx="5220072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3717034"/>
            <a:ext cx="2880320" cy="26882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9527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51123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9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9" y="3525014"/>
            <a:ext cx="4499992" cy="3332989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525014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973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9" y="1438675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8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21695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2287259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457800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95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"/>
            <a:ext cx="9144000" cy="4389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44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8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5" y="1508787"/>
            <a:ext cx="8928992" cy="5184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03130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4009" y="1508788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6436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35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6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41400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6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274638"/>
            <a:ext cx="78867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8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8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30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05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002-KIMS BUSINESS\007-02-Googleslidesppt\02-GSppt-Contents-Kim\20170429\07-\item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70883"/>
            <a:ext cx="2527764" cy="3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75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393025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68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3"/>
            <a:ext cx="386715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553"/>
            <a:ext cx="38862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540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05215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5" y="1508787"/>
            <a:ext cx="8928992" cy="51845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62801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780479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3370504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4960530"/>
            <a:ext cx="1296144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66260" y="1780476"/>
            <a:ext cx="6977740" cy="13488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27"/>
          <p:cNvSpPr/>
          <p:nvPr/>
        </p:nvSpPr>
        <p:spPr>
          <a:xfrm>
            <a:off x="2166260" y="3370501"/>
            <a:ext cx="6977740" cy="13488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28"/>
          <p:cNvSpPr/>
          <p:nvPr/>
        </p:nvSpPr>
        <p:spPr>
          <a:xfrm>
            <a:off x="2166260" y="4960527"/>
            <a:ext cx="6977740" cy="13488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1780476"/>
            <a:ext cx="511906" cy="13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30"/>
          <p:cNvSpPr/>
          <p:nvPr/>
        </p:nvSpPr>
        <p:spPr>
          <a:xfrm>
            <a:off x="1" y="3370501"/>
            <a:ext cx="511906" cy="13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31"/>
          <p:cNvSpPr/>
          <p:nvPr/>
        </p:nvSpPr>
        <p:spPr>
          <a:xfrm>
            <a:off x="1" y="4960527"/>
            <a:ext cx="511906" cy="13488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8424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>
            <a:off x="3563888" y="1945836"/>
            <a:ext cx="3312127" cy="48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Pentagon 7"/>
          <p:cNvSpPr/>
          <p:nvPr/>
        </p:nvSpPr>
        <p:spPr>
          <a:xfrm>
            <a:off x="3563889" y="2618055"/>
            <a:ext cx="3672128" cy="48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entagon 8"/>
          <p:cNvSpPr/>
          <p:nvPr/>
        </p:nvSpPr>
        <p:spPr>
          <a:xfrm>
            <a:off x="3563889" y="3290273"/>
            <a:ext cx="4032128" cy="48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Pentagon 11"/>
          <p:cNvSpPr/>
          <p:nvPr/>
        </p:nvSpPr>
        <p:spPr>
          <a:xfrm>
            <a:off x="3563889" y="3930077"/>
            <a:ext cx="4392128" cy="48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520942"/>
            <a:ext cx="5218080" cy="35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8" y="1977694"/>
            <a:ext cx="2501783" cy="2465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718997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9" y="1438675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8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/>
        </p:nvGrpSpPr>
        <p:grpSpPr>
          <a:xfrm>
            <a:off x="2366" y="6730999"/>
            <a:ext cx="9141634" cy="141244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1728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07505" y="164640"/>
            <a:ext cx="8928992" cy="65287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5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28735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508787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20" y="1649749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489949"/>
            <a:ext cx="3312368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7" y="1630912"/>
            <a:ext cx="3043041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5210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2287259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4578000"/>
            <a:ext cx="4572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7075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2"/>
            <a:ext cx="5220072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3717034"/>
            <a:ext cx="2880320" cy="26882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379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2"/>
            <a:ext cx="9144000" cy="4389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0522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68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54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9" y="2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9" y="3525014"/>
            <a:ext cx="4499992" cy="3332989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525014"/>
            <a:ext cx="4499992" cy="3332989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7426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91880" y="3429000"/>
            <a:ext cx="216024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3429000"/>
            <a:ext cx="349188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" y="3415308"/>
            <a:ext cx="1740797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3415308"/>
            <a:ext cx="1752046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5143500"/>
            <a:ext cx="349188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6360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0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4009" y="1508788"/>
            <a:ext cx="2849840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9193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796821"/>
            <a:ext cx="9144000" cy="3264363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8" y="2874141"/>
            <a:ext cx="48809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8" y="3505575"/>
            <a:ext cx="48809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5924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0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3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1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6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9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51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33" r:id="rId20"/>
    <p:sldLayoutId id="2147483834" r:id="rId21"/>
    <p:sldLayoutId id="2147483835" r:id="rId22"/>
    <p:sldLayoutId id="2147483836" r:id="rId2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3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30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lkerltd.ru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99" y="402374"/>
            <a:ext cx="1679755" cy="1969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63207" y="570769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D09622"/>
                </a:solidFill>
              </a:rPr>
              <a:t>ООО «</a:t>
            </a:r>
            <a:r>
              <a:rPr lang="ru-RU" b="1" dirty="0" err="1">
                <a:solidFill>
                  <a:srgbClr val="D09622"/>
                </a:solidFill>
              </a:rPr>
              <a:t>Финист-М</a:t>
            </a:r>
            <a:r>
              <a:rPr lang="ru-RU" b="1" dirty="0">
                <a:solidFill>
                  <a:srgbClr val="D09622"/>
                </a:solidFill>
              </a:rPr>
              <a:t>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1159" y="602131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D09622"/>
                </a:solidFill>
              </a:rPr>
              <a:t>25 лет на рынке </a:t>
            </a:r>
            <a:r>
              <a:rPr lang="en-US" sz="1600" b="1" dirty="0">
                <a:solidFill>
                  <a:srgbClr val="D09622"/>
                </a:solidFill>
              </a:rPr>
              <a:t>IT</a:t>
            </a:r>
            <a:r>
              <a:rPr lang="ru-RU" sz="1600" b="1" dirty="0">
                <a:solidFill>
                  <a:srgbClr val="D09622"/>
                </a:solidFill>
              </a:rPr>
              <a:t>-технологий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3885" y="3148049"/>
            <a:ext cx="5157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предиктивной аналитики работы установки погружного</a:t>
            </a:r>
          </a:p>
          <a:p>
            <a:pPr algn="ctr"/>
            <a:r>
              <a:rPr lang="ru-RU" sz="22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электроцентробежного насоса в добывающей скважине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Существующая схема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24" name="Полилиния 23"/>
          <p:cNvSpPr/>
          <p:nvPr/>
        </p:nvSpPr>
        <p:spPr>
          <a:xfrm>
            <a:off x="345354" y="1400744"/>
            <a:ext cx="1883033" cy="944069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dirty="0"/>
              <a:t>Применение существующей схемы</a:t>
            </a:r>
          </a:p>
        </p:txBody>
      </p:sp>
      <p:sp>
        <p:nvSpPr>
          <p:cNvPr id="25" name="Полилиния 24"/>
          <p:cNvSpPr/>
          <p:nvPr/>
        </p:nvSpPr>
        <p:spPr>
          <a:xfrm>
            <a:off x="533657" y="2342264"/>
            <a:ext cx="188303" cy="7061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137"/>
                </a:lnTo>
                <a:lnTo>
                  <a:pt x="188303" y="70613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Полилиния 25"/>
          <p:cNvSpPr/>
          <p:nvPr/>
        </p:nvSpPr>
        <p:spPr>
          <a:xfrm>
            <a:off x="721958" y="2577641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Доля ручного труда в обработке информации достигает 90%</a:t>
            </a:r>
          </a:p>
        </p:txBody>
      </p:sp>
      <p:sp>
        <p:nvSpPr>
          <p:cNvPr id="27" name="Полилиния 26"/>
          <p:cNvSpPr/>
          <p:nvPr/>
        </p:nvSpPr>
        <p:spPr>
          <a:xfrm>
            <a:off x="533657" y="2342264"/>
            <a:ext cx="188303" cy="18830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83033"/>
                </a:lnTo>
                <a:lnTo>
                  <a:pt x="188303" y="188303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Полилиния 27"/>
          <p:cNvSpPr/>
          <p:nvPr/>
        </p:nvSpPr>
        <p:spPr>
          <a:xfrm>
            <a:off x="721958" y="3754537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Программные решения мало помогают специалистам</a:t>
            </a:r>
          </a:p>
        </p:txBody>
      </p:sp>
      <p:sp>
        <p:nvSpPr>
          <p:cNvPr id="29" name="Полилиния 28"/>
          <p:cNvSpPr/>
          <p:nvPr/>
        </p:nvSpPr>
        <p:spPr>
          <a:xfrm>
            <a:off x="533657" y="2342264"/>
            <a:ext cx="188303" cy="30599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59929"/>
                </a:lnTo>
                <a:lnTo>
                  <a:pt x="188303" y="305992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Полилиния 29"/>
          <p:cNvSpPr/>
          <p:nvPr/>
        </p:nvSpPr>
        <p:spPr>
          <a:xfrm>
            <a:off x="721958" y="4931433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Достигнут предел снижения отказов УЭЦН</a:t>
            </a:r>
          </a:p>
        </p:txBody>
      </p:sp>
      <p:sp>
        <p:nvSpPr>
          <p:cNvPr id="31" name="Полилиния 30"/>
          <p:cNvSpPr/>
          <p:nvPr/>
        </p:nvSpPr>
        <p:spPr>
          <a:xfrm>
            <a:off x="6932617" y="1394994"/>
            <a:ext cx="1883033" cy="941516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dirty="0"/>
              <a:t>Предлагаемый проект</a:t>
            </a:r>
          </a:p>
        </p:txBody>
      </p:sp>
      <p:sp>
        <p:nvSpPr>
          <p:cNvPr id="32" name="Полилиния 31"/>
          <p:cNvSpPr/>
          <p:nvPr/>
        </p:nvSpPr>
        <p:spPr>
          <a:xfrm flipH="1">
            <a:off x="8447404" y="2314808"/>
            <a:ext cx="192177" cy="7061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137"/>
                </a:lnTo>
                <a:lnTo>
                  <a:pt x="188303" y="70613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Полилиния 32"/>
          <p:cNvSpPr/>
          <p:nvPr/>
        </p:nvSpPr>
        <p:spPr>
          <a:xfrm>
            <a:off x="6940978" y="2578932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Обработка информации ТМ и БСИ полностью автоматизирована</a:t>
            </a:r>
          </a:p>
        </p:txBody>
      </p:sp>
      <p:sp>
        <p:nvSpPr>
          <p:cNvPr id="34" name="Полилиния 33"/>
          <p:cNvSpPr/>
          <p:nvPr/>
        </p:nvSpPr>
        <p:spPr>
          <a:xfrm flipH="1">
            <a:off x="8442400" y="2318860"/>
            <a:ext cx="192177" cy="18830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83033"/>
                </a:lnTo>
                <a:lnTo>
                  <a:pt x="188303" y="1883033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Полилиния 34"/>
          <p:cNvSpPr/>
          <p:nvPr/>
        </p:nvSpPr>
        <p:spPr>
          <a:xfrm>
            <a:off x="6940978" y="3755828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Основные инженерные решения формируются программой</a:t>
            </a:r>
          </a:p>
        </p:txBody>
      </p:sp>
      <p:sp>
        <p:nvSpPr>
          <p:cNvPr id="36" name="Полилиния 35"/>
          <p:cNvSpPr/>
          <p:nvPr/>
        </p:nvSpPr>
        <p:spPr>
          <a:xfrm flipH="1">
            <a:off x="8442400" y="2311760"/>
            <a:ext cx="188303" cy="30599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59929"/>
                </a:lnTo>
                <a:lnTo>
                  <a:pt x="188303" y="305992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Полилиния 36"/>
          <p:cNvSpPr/>
          <p:nvPr/>
        </p:nvSpPr>
        <p:spPr>
          <a:xfrm>
            <a:off x="6940978" y="4932724"/>
            <a:ext cx="1506426" cy="941516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42816" rIns="50436" bIns="42816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Достигается эффект снижения отказов УЭЦН</a:t>
            </a:r>
          </a:p>
        </p:txBody>
      </p:sp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cxnSp>
        <p:nvCxnSpPr>
          <p:cNvPr id="57" name="Соединительная линия уступом 56"/>
          <p:cNvCxnSpPr/>
          <p:nvPr/>
        </p:nvCxnSpPr>
        <p:spPr>
          <a:xfrm flipH="1">
            <a:off x="6314159" y="5418416"/>
            <a:ext cx="626819" cy="316225"/>
          </a:xfrm>
          <a:prstGeom prst="bentConnector3">
            <a:avLst>
              <a:gd name="adj1" fmla="val 50000"/>
            </a:avLst>
          </a:prstGeom>
          <a:ln>
            <a:solidFill>
              <a:srgbClr val="3950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олилиния 59"/>
          <p:cNvSpPr/>
          <p:nvPr/>
        </p:nvSpPr>
        <p:spPr>
          <a:xfrm>
            <a:off x="3624526" y="5053783"/>
            <a:ext cx="2689633" cy="1256171"/>
          </a:xfrm>
          <a:custGeom>
            <a:avLst/>
            <a:gdLst>
              <a:gd name="connsiteX0" fmla="*/ 0 w 1506426"/>
              <a:gd name="connsiteY0" fmla="*/ 94152 h 941516"/>
              <a:gd name="connsiteX1" fmla="*/ 94152 w 1506426"/>
              <a:gd name="connsiteY1" fmla="*/ 0 h 941516"/>
              <a:gd name="connsiteX2" fmla="*/ 1412274 w 1506426"/>
              <a:gd name="connsiteY2" fmla="*/ 0 h 941516"/>
              <a:gd name="connsiteX3" fmla="*/ 1506426 w 1506426"/>
              <a:gd name="connsiteY3" fmla="*/ 94152 h 941516"/>
              <a:gd name="connsiteX4" fmla="*/ 1506426 w 1506426"/>
              <a:gd name="connsiteY4" fmla="*/ 847364 h 941516"/>
              <a:gd name="connsiteX5" fmla="*/ 1412274 w 1506426"/>
              <a:gd name="connsiteY5" fmla="*/ 941516 h 941516"/>
              <a:gd name="connsiteX6" fmla="*/ 94152 w 1506426"/>
              <a:gd name="connsiteY6" fmla="*/ 941516 h 941516"/>
              <a:gd name="connsiteX7" fmla="*/ 0 w 1506426"/>
              <a:gd name="connsiteY7" fmla="*/ 847364 h 941516"/>
              <a:gd name="connsiteX8" fmla="*/ 0 w 1506426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6426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412274" y="0"/>
                </a:lnTo>
                <a:cubicBezTo>
                  <a:pt x="1464273" y="0"/>
                  <a:pt x="1506426" y="42153"/>
                  <a:pt x="1506426" y="94152"/>
                </a:cubicBezTo>
                <a:lnTo>
                  <a:pt x="1506426" y="847364"/>
                </a:lnTo>
                <a:cubicBezTo>
                  <a:pt x="1506426" y="899363"/>
                  <a:pt x="1464273" y="941516"/>
                  <a:pt x="1412274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436" tIns="180000" rIns="50436" bIns="4320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Эффект достигается за счет: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●100%-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го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охвата исходных данных в едином программном комплексе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●Применения производственных алгоритмов бизнес-логики программы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ts val="42"/>
              </a:spcAft>
            </a:pP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3197655" y="1394994"/>
            <a:ext cx="2520280" cy="916766"/>
          </a:xfrm>
          <a:custGeom>
            <a:avLst/>
            <a:gdLst>
              <a:gd name="connsiteX0" fmla="*/ 0 w 1883033"/>
              <a:gd name="connsiteY0" fmla="*/ 94152 h 941516"/>
              <a:gd name="connsiteX1" fmla="*/ 94152 w 1883033"/>
              <a:gd name="connsiteY1" fmla="*/ 0 h 941516"/>
              <a:gd name="connsiteX2" fmla="*/ 1788881 w 1883033"/>
              <a:gd name="connsiteY2" fmla="*/ 0 h 941516"/>
              <a:gd name="connsiteX3" fmla="*/ 1883033 w 1883033"/>
              <a:gd name="connsiteY3" fmla="*/ 94152 h 941516"/>
              <a:gd name="connsiteX4" fmla="*/ 1883033 w 1883033"/>
              <a:gd name="connsiteY4" fmla="*/ 847364 h 941516"/>
              <a:gd name="connsiteX5" fmla="*/ 1788881 w 1883033"/>
              <a:gd name="connsiteY5" fmla="*/ 941516 h 941516"/>
              <a:gd name="connsiteX6" fmla="*/ 94152 w 1883033"/>
              <a:gd name="connsiteY6" fmla="*/ 941516 h 941516"/>
              <a:gd name="connsiteX7" fmla="*/ 0 w 1883033"/>
              <a:gd name="connsiteY7" fmla="*/ 847364 h 941516"/>
              <a:gd name="connsiteX8" fmla="*/ 0 w 1883033"/>
              <a:gd name="connsiteY8" fmla="*/ 94152 h 94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033" h="941516">
                <a:moveTo>
                  <a:pt x="0" y="94152"/>
                </a:moveTo>
                <a:cubicBezTo>
                  <a:pt x="0" y="42153"/>
                  <a:pt x="42153" y="0"/>
                  <a:pt x="94152" y="0"/>
                </a:cubicBezTo>
                <a:lnTo>
                  <a:pt x="1788881" y="0"/>
                </a:lnTo>
                <a:cubicBezTo>
                  <a:pt x="1840880" y="0"/>
                  <a:pt x="1883033" y="42153"/>
                  <a:pt x="1883033" y="94152"/>
                </a:cubicBezTo>
                <a:lnTo>
                  <a:pt x="1883033" y="847364"/>
                </a:lnTo>
                <a:cubicBezTo>
                  <a:pt x="1883033" y="899363"/>
                  <a:pt x="1840880" y="941516"/>
                  <a:pt x="1788881" y="941516"/>
                </a:cubicBezTo>
                <a:lnTo>
                  <a:pt x="94152" y="941516"/>
                </a:lnTo>
                <a:cubicBezTo>
                  <a:pt x="42153" y="941516"/>
                  <a:pt x="0" y="899363"/>
                  <a:pt x="0" y="847364"/>
                </a:cubicBezTo>
                <a:lnTo>
                  <a:pt x="0" y="9415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71" tIns="51706" rIns="63771" bIns="5170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900" dirty="0"/>
              <a:t>Информация системы ТМ и БСИ по СУ ЭЦН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3197655" y="2700734"/>
            <a:ext cx="2520280" cy="1331821"/>
            <a:chOff x="4824028" y="1628800"/>
            <a:chExt cx="1707010" cy="719448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pic>
          <p:nvPicPr>
            <p:cNvPr id="69" name="Рисунок 6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028" y="1628800"/>
              <a:ext cx="1352288" cy="582901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4048" y="1791724"/>
              <a:ext cx="1440160" cy="435802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0072" y="1882008"/>
              <a:ext cx="1310966" cy="466240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Прямоугольник 2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Описание проекта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8967" y="2054653"/>
            <a:ext cx="167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Цель проекта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5847" y="2270096"/>
            <a:ext cx="665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200" dirty="0">
                <a:solidFill>
                  <a:schemeClr val="accent3">
                    <a:lumMod val="50000"/>
                  </a:schemeClr>
                </a:solidFill>
              </a:rPr>
              <a:t>Снижение затрат на добычу нефти механизированным способом УЭЦН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8967" y="3691791"/>
            <a:ext cx="1679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Решаемые задачи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55847" y="3308769"/>
            <a:ext cx="665996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отказов и аварий УЭЦН;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ремонтов ТКРС;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</a:t>
            </a:r>
            <a:r>
              <a:rPr lang="ru-RU" sz="1170" dirty="0" err="1">
                <a:solidFill>
                  <a:schemeClr val="accent3">
                    <a:lumMod val="50000"/>
                  </a:schemeClr>
                </a:solidFill>
              </a:rPr>
              <a:t>энергозатрат</a:t>
            </a: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 на подъем 1 тонны нефти;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Сокращение затрат на закупку дорогостоящего нефтепромыслового оборудования (УЭЦН, НКТ)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8964" y="5298151"/>
            <a:ext cx="176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accent3">
                    <a:lumMod val="75000"/>
                  </a:schemeClr>
                </a:solidFill>
              </a:rPr>
              <a:t>Почему это необходимо?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28722" y="4926323"/>
            <a:ext cx="6659963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Более 40 лет добывающие предприятия не могут существенно (до нескольких лет) увеличить наработку на отказ УЭЦН несмотря на постоянное совершенствование технических характеристик оборудования;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Не снижается число аварий («полетов») УЭЦН;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Устарели регламенты технологической службы по работе с погружным оборудованием;</a:t>
            </a:r>
          </a:p>
          <a:p>
            <a:pPr marL="171450" indent="-17145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ru-RU" sz="1170" dirty="0">
                <a:solidFill>
                  <a:schemeClr val="accent3">
                    <a:lumMod val="50000"/>
                  </a:schemeClr>
                </a:solidFill>
              </a:rPr>
              <a:t>Современные цифровые СУ ЭЦН и программное обеспечение мало помогают инженерным службам промысла в решении текущих задач по работе с УЭЦН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44" y="941011"/>
            <a:ext cx="1152129" cy="6480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2" y="946110"/>
            <a:ext cx="1165771" cy="6378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05" y="937559"/>
            <a:ext cx="1185602" cy="6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005" y="598767"/>
            <a:ext cx="9806007" cy="581123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/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Этапы проекта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8965" y="2151253"/>
            <a:ext cx="122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Данные ТМ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по СУ ЭЦН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0605" y="1874981"/>
            <a:ext cx="1457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Разработан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механизм адаптации каждого типа СУ ЭЦН к протоколу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MODBAS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Достигнута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частота сбора данных 1 раз в 30 минут</a:t>
            </a: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Данные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 каждой скважине сохраняются на </a:t>
            </a:r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сервере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965" y="4192525"/>
            <a:ext cx="1221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Алгоритмы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верхнего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уровня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0605" y="4110185"/>
            <a:ext cx="16797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Разработка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алгоритма автоматического определения причины отказа УЭЦН (связь с ПДК)</a:t>
            </a: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Автоматический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отбор скважин-кандидатов на прогнозируемые отказы</a:t>
            </a: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Алгоритм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предотвращения отказа</a:t>
            </a:r>
          </a:p>
          <a:p>
            <a:pPr lvl="0"/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► Разработка 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нового регламента работы технологов с использованием программной среды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47103" y="2536700"/>
            <a:ext cx="1221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</a:rPr>
              <a:t>Первичная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обработка </a:t>
            </a:r>
          </a:p>
          <a:p>
            <a:pPr algn="ctr"/>
            <a:r>
              <a:rPr lang="ru-RU" sz="1500" dirty="0">
                <a:solidFill>
                  <a:schemeClr val="bg1"/>
                </a:solidFill>
              </a:rPr>
              <a:t>данных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8743" y="2428252"/>
            <a:ext cx="17734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►Совмещение и верификация данных СУ ЭЦН с данными ТМ ГЗУ (расход, давление), журналом проб, журналом динамических уровней. Для верификации данных требуется постановка задачи и создание специализированного ПО.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►Обработка записей ТМ СУ ЭЦН – удаление лишних данных по признакам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1. Временного интервала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2. Некритичных параметров СУ ЭЦН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3. Приведение текстовых команд СУ ЭЦН к алгоритмам логической обработки</a:t>
            </a:r>
          </a:p>
          <a:p>
            <a:pPr lvl="0"/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4. Приведение к общей структуре разовых </a:t>
            </a:r>
            <a:r>
              <a:rPr lang="ru-RU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уставок</a:t>
            </a:r>
            <a:r>
              <a:rPr lang="ru-RU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СУ ЭЦН</a:t>
            </a:r>
          </a:p>
        </p:txBody>
      </p:sp>
    </p:spTree>
    <p:extLst>
      <p:ext uri="{BB962C8B-B14F-4D97-AF65-F5344CB8AC3E}">
        <p14:creationId xmlns:p14="http://schemas.microsoft.com/office/powerpoint/2010/main" val="2018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17" y="1477968"/>
            <a:ext cx="6058262" cy="1919896"/>
          </a:xfrm>
          <a:prstGeom prst="rect">
            <a:avLst/>
          </a:prstGeom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99" y="3473831"/>
            <a:ext cx="1743980" cy="102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75110" y="235769"/>
            <a:ext cx="7886700" cy="672303"/>
          </a:xfr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анализа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106" name="Полилиния 105"/>
          <p:cNvSpPr/>
          <p:nvPr/>
        </p:nvSpPr>
        <p:spPr>
          <a:xfrm>
            <a:off x="3552158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Группировка и обработка данных</a:t>
            </a:r>
          </a:p>
        </p:txBody>
      </p:sp>
      <p:sp>
        <p:nvSpPr>
          <p:cNvPr id="107" name="Полилиния 106"/>
          <p:cNvSpPr/>
          <p:nvPr/>
        </p:nvSpPr>
        <p:spPr>
          <a:xfrm>
            <a:off x="4367159" y="4214511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08" name="Полилиния 107"/>
          <p:cNvSpPr/>
          <p:nvPr/>
        </p:nvSpPr>
        <p:spPr>
          <a:xfrm>
            <a:off x="3552158" y="445069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Аргументы программы</a:t>
            </a:r>
          </a:p>
        </p:txBody>
      </p:sp>
      <p:sp>
        <p:nvSpPr>
          <p:cNvPr id="109" name="Полилиния 108"/>
          <p:cNvSpPr/>
          <p:nvPr/>
        </p:nvSpPr>
        <p:spPr>
          <a:xfrm>
            <a:off x="4367159" y="5024292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10" name="Полилиния 109"/>
          <p:cNvSpPr/>
          <p:nvPr/>
        </p:nvSpPr>
        <p:spPr>
          <a:xfrm>
            <a:off x="3552158" y="5260479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Решение программы о причине отказа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34348" y="208345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ТМ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563602" y="2088505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БСИ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482532" y="209192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ПДК</a:t>
            </a:r>
          </a:p>
        </p:txBody>
      </p:sp>
      <p:sp>
        <p:nvSpPr>
          <p:cNvPr id="111" name="Полилиния 110"/>
          <p:cNvSpPr/>
          <p:nvPr/>
        </p:nvSpPr>
        <p:spPr>
          <a:xfrm>
            <a:off x="4367159" y="3403254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graphicFrame>
        <p:nvGraphicFramePr>
          <p:cNvPr id="115" name="Диаграмма 114"/>
          <p:cNvGraphicFramePr/>
          <p:nvPr>
            <p:extLst>
              <p:ext uri="{D42A27DB-BD31-4B8C-83A1-F6EECF244321}">
                <p14:modId xmlns:p14="http://schemas.microsoft.com/office/powerpoint/2010/main" val="1435993954"/>
              </p:ext>
            </p:extLst>
          </p:nvPr>
        </p:nvGraphicFramePr>
        <p:xfrm>
          <a:off x="5648254" y="4551755"/>
          <a:ext cx="2001082" cy="1349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6" name="Полилиния 115"/>
          <p:cNvSpPr/>
          <p:nvPr/>
        </p:nvSpPr>
        <p:spPr>
          <a:xfrm>
            <a:off x="1395017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bg1"/>
                </a:solidFill>
              </a:rPr>
              <a:t>Электронная </a:t>
            </a:r>
            <a:r>
              <a:rPr lang="ru-RU" sz="1400" dirty="0" err="1">
                <a:solidFill>
                  <a:schemeClr val="bg1"/>
                </a:solidFill>
              </a:rPr>
              <a:t>Шахматка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17" name="Полилиния 116"/>
          <p:cNvSpPr/>
          <p:nvPr/>
        </p:nvSpPr>
        <p:spPr>
          <a:xfrm rot="16200000">
            <a:off x="3288589" y="3811097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94" y="4536634"/>
            <a:ext cx="1869959" cy="122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1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971" y="1088757"/>
            <a:ext cx="10231235" cy="51873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75110" y="255296"/>
            <a:ext cx="7886700" cy="672303"/>
          </a:xfrm>
        </p:spPr>
        <p:txBody>
          <a:bodyPr>
            <a:normAutofit/>
          </a:bodyPr>
          <a:lstStyle/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анализа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897" y="1659047"/>
            <a:ext cx="32104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Программа загружает данные ТМ, БСИ, ПДК, Электронной </a:t>
            </a:r>
            <a:r>
              <a:rPr lang="ru-RU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Шахматки</a:t>
            </a: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Загрузка данных производится в автоматическом режиме онлайн, загрузка данных БСИ – по запросу пользователя в автоматическом режиме</a:t>
            </a:r>
            <a:endParaRPr lang="ru-RU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0257" y="2120710"/>
            <a:ext cx="27074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Алгоритм программы группирует данные БСИ, сравнивает их с данными </a:t>
            </a:r>
            <a:r>
              <a:rPr lang="ru-RU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Шахматки</a:t>
            </a:r>
            <a:endParaRPr lang="ru-RU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7722" y="2597904"/>
            <a:ext cx="41230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Анализирует данные </a:t>
            </a:r>
            <a:r>
              <a:rPr lang="ru-RU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дефектации</a:t>
            </a: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УЭЦН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8926" y="4803345"/>
            <a:ext cx="3664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Делает выводы  о причине отказа, дает оценку действиям персонала (ЭПУ, технологическая служба)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4493" y="4803344"/>
            <a:ext cx="3508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Выдает свое решение о причине отказа УЭЦН, аргументирует доказательствами первоисточника </a:t>
            </a:r>
          </a:p>
        </p:txBody>
      </p:sp>
    </p:spTree>
    <p:extLst>
      <p:ext uri="{BB962C8B-B14F-4D97-AF65-F5344CB8AC3E}">
        <p14:creationId xmlns:p14="http://schemas.microsoft.com/office/powerpoint/2010/main" val="3248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17" y="1477968"/>
            <a:ext cx="6058262" cy="19198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онлайнового контроля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9" name="Полилиния 8"/>
          <p:cNvSpPr/>
          <p:nvPr/>
        </p:nvSpPr>
        <p:spPr>
          <a:xfrm>
            <a:off x="3552158" y="3605700"/>
            <a:ext cx="1872934" cy="67612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Контроль параметров работы фонда УЭЦН</a:t>
            </a:r>
          </a:p>
        </p:txBody>
      </p:sp>
      <p:sp>
        <p:nvSpPr>
          <p:cNvPr id="10" name="Полилиния 9"/>
          <p:cNvSpPr/>
          <p:nvPr/>
        </p:nvSpPr>
        <p:spPr>
          <a:xfrm>
            <a:off x="4367159" y="4301723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1" name="Полилиния 10"/>
          <p:cNvSpPr/>
          <p:nvPr/>
        </p:nvSpPr>
        <p:spPr>
          <a:xfrm>
            <a:off x="3552158" y="4536632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Аргументы программы</a:t>
            </a:r>
          </a:p>
        </p:txBody>
      </p:sp>
      <p:sp>
        <p:nvSpPr>
          <p:cNvPr id="12" name="Полилиния 11"/>
          <p:cNvSpPr/>
          <p:nvPr/>
        </p:nvSpPr>
        <p:spPr>
          <a:xfrm>
            <a:off x="4367159" y="5108949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3" name="Полилиния 12"/>
          <p:cNvSpPr/>
          <p:nvPr/>
        </p:nvSpPr>
        <p:spPr>
          <a:xfrm>
            <a:off x="3552158" y="534674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Рекомендации программы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76679" y="2058110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БСИ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318" y="2070756"/>
            <a:ext cx="177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accent3">
                    <a:lumMod val="75000"/>
                  </a:schemeClr>
                </a:solidFill>
              </a:rPr>
              <a:t>Данные ТМ</a:t>
            </a:r>
          </a:p>
        </p:txBody>
      </p:sp>
      <p:sp>
        <p:nvSpPr>
          <p:cNvPr id="17" name="Полилиния 16"/>
          <p:cNvSpPr/>
          <p:nvPr/>
        </p:nvSpPr>
        <p:spPr>
          <a:xfrm>
            <a:off x="4367159" y="3403254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sp>
        <p:nvSpPr>
          <p:cNvPr id="19" name="Полилиния 18"/>
          <p:cNvSpPr/>
          <p:nvPr/>
        </p:nvSpPr>
        <p:spPr>
          <a:xfrm>
            <a:off x="1395017" y="3640917"/>
            <a:ext cx="1872934" cy="539854"/>
          </a:xfrm>
          <a:custGeom>
            <a:avLst/>
            <a:gdLst>
              <a:gd name="connsiteX0" fmla="*/ 0 w 1872934"/>
              <a:gd name="connsiteY0" fmla="*/ 53985 h 539854"/>
              <a:gd name="connsiteX1" fmla="*/ 53985 w 1872934"/>
              <a:gd name="connsiteY1" fmla="*/ 0 h 539854"/>
              <a:gd name="connsiteX2" fmla="*/ 1818949 w 1872934"/>
              <a:gd name="connsiteY2" fmla="*/ 0 h 539854"/>
              <a:gd name="connsiteX3" fmla="*/ 1872934 w 1872934"/>
              <a:gd name="connsiteY3" fmla="*/ 53985 h 539854"/>
              <a:gd name="connsiteX4" fmla="*/ 1872934 w 1872934"/>
              <a:gd name="connsiteY4" fmla="*/ 485869 h 539854"/>
              <a:gd name="connsiteX5" fmla="*/ 1818949 w 1872934"/>
              <a:gd name="connsiteY5" fmla="*/ 539854 h 539854"/>
              <a:gd name="connsiteX6" fmla="*/ 53985 w 1872934"/>
              <a:gd name="connsiteY6" fmla="*/ 539854 h 539854"/>
              <a:gd name="connsiteX7" fmla="*/ 0 w 1872934"/>
              <a:gd name="connsiteY7" fmla="*/ 485869 h 539854"/>
              <a:gd name="connsiteX8" fmla="*/ 0 w 1872934"/>
              <a:gd name="connsiteY8" fmla="*/ 53985 h 53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2934" h="539854">
                <a:moveTo>
                  <a:pt x="0" y="53985"/>
                </a:moveTo>
                <a:cubicBezTo>
                  <a:pt x="0" y="24170"/>
                  <a:pt x="24170" y="0"/>
                  <a:pt x="53985" y="0"/>
                </a:cubicBezTo>
                <a:lnTo>
                  <a:pt x="1818949" y="0"/>
                </a:lnTo>
                <a:cubicBezTo>
                  <a:pt x="1848764" y="0"/>
                  <a:pt x="1872934" y="24170"/>
                  <a:pt x="1872934" y="53985"/>
                </a:cubicBezTo>
                <a:lnTo>
                  <a:pt x="1872934" y="485869"/>
                </a:lnTo>
                <a:cubicBezTo>
                  <a:pt x="1872934" y="515684"/>
                  <a:pt x="1848764" y="539854"/>
                  <a:pt x="1818949" y="539854"/>
                </a:cubicBezTo>
                <a:lnTo>
                  <a:pt x="53985" y="539854"/>
                </a:lnTo>
                <a:cubicBezTo>
                  <a:pt x="24170" y="539854"/>
                  <a:pt x="0" y="515684"/>
                  <a:pt x="0" y="485869"/>
                </a:cubicBezTo>
                <a:lnTo>
                  <a:pt x="0" y="53985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69152" tIns="69152" rIns="69152" bIns="69152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bg1"/>
                </a:solidFill>
              </a:rPr>
              <a:t>Электронная </a:t>
            </a:r>
            <a:r>
              <a:rPr lang="ru-RU" sz="1400" dirty="0" err="1">
                <a:solidFill>
                  <a:schemeClr val="bg1"/>
                </a:solidFill>
              </a:rPr>
              <a:t>Шахматка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0" name="Полилиния 19"/>
          <p:cNvSpPr/>
          <p:nvPr/>
        </p:nvSpPr>
        <p:spPr>
          <a:xfrm rot="16200000">
            <a:off x="3288589" y="3811097"/>
            <a:ext cx="242935" cy="202446"/>
          </a:xfrm>
          <a:custGeom>
            <a:avLst/>
            <a:gdLst>
              <a:gd name="connsiteX0" fmla="*/ 0 w 202445"/>
              <a:gd name="connsiteY0" fmla="*/ 48587 h 242934"/>
              <a:gd name="connsiteX1" fmla="*/ 101223 w 202445"/>
              <a:gd name="connsiteY1" fmla="*/ 48587 h 242934"/>
              <a:gd name="connsiteX2" fmla="*/ 101223 w 202445"/>
              <a:gd name="connsiteY2" fmla="*/ 0 h 242934"/>
              <a:gd name="connsiteX3" fmla="*/ 202445 w 202445"/>
              <a:gd name="connsiteY3" fmla="*/ 121467 h 242934"/>
              <a:gd name="connsiteX4" fmla="*/ 101223 w 202445"/>
              <a:gd name="connsiteY4" fmla="*/ 242934 h 242934"/>
              <a:gd name="connsiteX5" fmla="*/ 101223 w 202445"/>
              <a:gd name="connsiteY5" fmla="*/ 194347 h 242934"/>
              <a:gd name="connsiteX6" fmla="*/ 0 w 202445"/>
              <a:gd name="connsiteY6" fmla="*/ 194347 h 242934"/>
              <a:gd name="connsiteX7" fmla="*/ 0 w 202445"/>
              <a:gd name="connsiteY7" fmla="*/ 48587 h 24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445" h="242934">
                <a:moveTo>
                  <a:pt x="161956" y="1"/>
                </a:moveTo>
                <a:lnTo>
                  <a:pt x="161956" y="121468"/>
                </a:lnTo>
                <a:lnTo>
                  <a:pt x="202445" y="121468"/>
                </a:lnTo>
                <a:lnTo>
                  <a:pt x="101223" y="242933"/>
                </a:lnTo>
                <a:lnTo>
                  <a:pt x="0" y="121468"/>
                </a:lnTo>
                <a:lnTo>
                  <a:pt x="40489" y="121468"/>
                </a:lnTo>
                <a:lnTo>
                  <a:pt x="40489" y="1"/>
                </a:lnTo>
                <a:lnTo>
                  <a:pt x="161956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88" tIns="1" rIns="48587" bIns="60733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705732" y="5570483"/>
            <a:ext cx="1450630" cy="97372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709301" y="3571652"/>
            <a:ext cx="1397635" cy="82717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689904" y="4500660"/>
            <a:ext cx="1417030" cy="97235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3312" y="5264943"/>
            <a:ext cx="1444175" cy="99759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3669" y="4278910"/>
            <a:ext cx="1443816" cy="8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9" y="893802"/>
            <a:ext cx="9496837" cy="562839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72302" y="5019101"/>
            <a:ext cx="612000" cy="10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2612" y="4900968"/>
            <a:ext cx="324000" cy="10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2302" y="4782836"/>
            <a:ext cx="432000" cy="10800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2302" y="4440959"/>
            <a:ext cx="396310" cy="108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2612" y="4195817"/>
            <a:ext cx="427058" cy="119835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-33571"/>
            <a:ext cx="9144000" cy="86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6562727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20" y="47488"/>
            <a:ext cx="704468" cy="704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55" y="65256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ООО «</a:t>
            </a:r>
            <a:r>
              <a:rPr lang="ru-RU" b="1" dirty="0" err="1">
                <a:solidFill>
                  <a:schemeClr val="bg1"/>
                </a:solidFill>
              </a:rPr>
              <a:t>Финист-М</a:t>
            </a:r>
            <a:r>
              <a:rPr lang="ru-RU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47608" y="454853"/>
            <a:ext cx="7886700" cy="672303"/>
          </a:xfrm>
        </p:spPr>
        <p:txBody>
          <a:bodyPr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000" dirty="0">
                <a:solidFill>
                  <a:schemeClr val="bg1"/>
                </a:solidFill>
                <a:latin typeface="Impact" panose="020B0806030902050204" pitchFamily="34" charset="0"/>
              </a:rPr>
              <a:t>Схема работы модуля онлайнового контроля отказов УЭЦН</a:t>
            </a:r>
            <a:endParaRPr lang="en-US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670" y="1654909"/>
            <a:ext cx="2137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Модуль на постоянной основе подключен к данным ТМ и Электронной </a:t>
            </a:r>
            <a:r>
              <a:rPr lang="ru-RU" sz="1400" dirty="0" err="1">
                <a:solidFill>
                  <a:schemeClr val="bg1"/>
                </a:solidFill>
              </a:rPr>
              <a:t>Шахматки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670" y="3581705"/>
            <a:ext cx="21378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На экране выведен весь фонд скважин УЭЦН с окраской по следующим признакам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260" y="4158786"/>
            <a:ext cx="2901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750" dirty="0">
                <a:solidFill>
                  <a:schemeClr val="bg1"/>
                </a:solidFill>
              </a:rPr>
              <a:t>Зеленый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работа УЭЦН в допустимых режимных параметрах</a:t>
            </a:r>
          </a:p>
          <a:p>
            <a:pPr lvl="0"/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Желтый – работа УЭЦН с отклонением от заданного режима на определенную величину (зависит от типоразмера установки, частоты, текущего режима работы скважины)</a:t>
            </a:r>
          </a:p>
          <a:p>
            <a:pPr lvl="0"/>
            <a:r>
              <a:rPr lang="ru-RU" sz="750" dirty="0">
                <a:solidFill>
                  <a:schemeClr val="bg1"/>
                </a:solidFill>
              </a:rPr>
              <a:t>Красный 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эксплуатация УЭЦН в недопустимых пределах</a:t>
            </a:r>
          </a:p>
          <a:p>
            <a:pPr lvl="0"/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Серый – УЭЦН, по которым зафиксирован отказ</a:t>
            </a:r>
          </a:p>
          <a:p>
            <a:pPr lvl="0"/>
            <a:r>
              <a:rPr lang="ru-RU" sz="750" dirty="0">
                <a:solidFill>
                  <a:schemeClr val="bg1"/>
                </a:solidFill>
              </a:rPr>
              <a:t>Темно-серый</a:t>
            </a:r>
            <a:r>
              <a:rPr lang="ru-RU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на скважинах стоят бригады ТКРС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71601" y="2488518"/>
            <a:ext cx="30681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bg1"/>
                </a:solidFill>
              </a:rPr>
              <a:t>При нажатии на скважину, которая работает не в режиме, программа выдает перечень аргументов, подтверждающих критический режим работы (отклонение по подаче, току нагрузки, давлению на приеме и т.д.). Здесь же дается перечень рекомендаций технологической службе по дальнейшей работе с УЭЦН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54974" y="4666617"/>
            <a:ext cx="2901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</a:rPr>
              <a:t>В протоколе событий программа дает собственную интеллектуальную оценку действий оператора, фиксируемых контроллером СУ ЭЦН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5525" y="5442312"/>
            <a:ext cx="36058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Верные или нейтральные действия программа пропускает </a:t>
            </a:r>
          </a:p>
          <a:p>
            <a:pPr lvl="0"/>
            <a:r>
              <a:rPr lang="ru-RU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Критические действия, с точки зрения алгоритма, фиксируются в журнале событий и помечаются соответствующим образом. В дальнейшем это используется как аргумент для комиссии ПДК </a:t>
            </a:r>
          </a:p>
        </p:txBody>
      </p:sp>
    </p:spTree>
    <p:extLst>
      <p:ext uri="{BB962C8B-B14F-4D97-AF65-F5344CB8AC3E}">
        <p14:creationId xmlns:p14="http://schemas.microsoft.com/office/powerpoint/2010/main" val="18442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30115" y="4956050"/>
            <a:ext cx="3888432" cy="170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ООО «</a:t>
            </a:r>
            <a:r>
              <a:rPr lang="ru-RU" sz="1400" b="1" dirty="0" err="1">
                <a:solidFill>
                  <a:srgbClr val="D09622"/>
                </a:solidFill>
              </a:rPr>
              <a:t>Финист</a:t>
            </a:r>
            <a:r>
              <a:rPr lang="ru-RU" sz="1400" b="1" dirty="0">
                <a:solidFill>
                  <a:srgbClr val="D09622"/>
                </a:solidFill>
              </a:rPr>
              <a:t>-М»</a:t>
            </a:r>
          </a:p>
          <a:p>
            <a:pPr algn="r">
              <a:lnSpc>
                <a:spcPct val="150000"/>
              </a:lnSpc>
            </a:pPr>
            <a:r>
              <a:rPr lang="en-US" sz="1400" b="1" u="sng" dirty="0">
                <a:solidFill>
                  <a:srgbClr val="D09622"/>
                </a:solidFill>
                <a:hlinkClick r:id="rId3"/>
              </a:rPr>
              <a:t>http://www.stalkerltd.ru/</a:t>
            </a:r>
            <a:endParaRPr lang="en-US" sz="1400" b="1" u="sng" dirty="0">
              <a:solidFill>
                <a:srgbClr val="D09622"/>
              </a:solidFill>
            </a:endParaRP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E-</a:t>
            </a:r>
            <a:r>
              <a:rPr lang="ru-RU" sz="1400" b="1" dirty="0" err="1">
                <a:solidFill>
                  <a:srgbClr val="D09622"/>
                </a:solidFill>
              </a:rPr>
              <a:t>mail</a:t>
            </a:r>
            <a:r>
              <a:rPr lang="ru-RU" sz="1400" b="1" dirty="0">
                <a:solidFill>
                  <a:srgbClr val="D09622"/>
                </a:solidFill>
              </a:rPr>
              <a:t>: referent@stalkerltd.ru</a:t>
            </a: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8-34643-33303</a:t>
            </a:r>
          </a:p>
          <a:p>
            <a:pPr algn="r">
              <a:lnSpc>
                <a:spcPct val="150000"/>
              </a:lnSpc>
            </a:pPr>
            <a:r>
              <a:rPr lang="ru-RU" sz="1400" b="1" dirty="0">
                <a:solidFill>
                  <a:srgbClr val="D09622"/>
                </a:solidFill>
              </a:rPr>
              <a:t>8-912-937-62-55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34" y="222197"/>
            <a:ext cx="1172115" cy="1374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1425" y="1992692"/>
            <a:ext cx="4886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</a:rPr>
              <a:t>БЛАГОДАРИМ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368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2">
  <a:themeElements>
    <a:clrScheme name="Другая 1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FFFFFF"/>
      </a:hlink>
      <a:folHlink>
        <a:srgbClr val="5B63B7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60000"/>
            <a:lumOff val="40000"/>
          </a:schemeClr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Тема2" id="{E1AA167C-21C8-4619-A44B-A11E7A953986}" vid="{3F3A2CE8-25B1-4EDD-908B-6284EABBB25A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ection Break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4130</TotalTime>
  <Words>713</Words>
  <Application>Microsoft Office PowerPoint</Application>
  <PresentationFormat>Экран (4:3)</PresentationFormat>
  <Paragraphs>98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9</vt:i4>
      </vt:variant>
    </vt:vector>
  </HeadingPairs>
  <TitlesOfParts>
    <vt:vector size="22" baseType="lpstr">
      <vt:lpstr>맑은 고딕</vt:lpstr>
      <vt:lpstr>Arial</vt:lpstr>
      <vt:lpstr>Arial Unicode MS</vt:lpstr>
      <vt:lpstr>Calibri</vt:lpstr>
      <vt:lpstr>Calibri Light</vt:lpstr>
      <vt:lpstr>Impact</vt:lpstr>
      <vt:lpstr>Wingdings</vt:lpstr>
      <vt:lpstr>Wingdings 2</vt:lpstr>
      <vt:lpstr>HDOfficeLightV0</vt:lpstr>
      <vt:lpstr>1_HDOfficeLightV0</vt:lpstr>
      <vt:lpstr>Тема2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Этапы проекта</vt:lpstr>
      <vt:lpstr>Презентация PowerPoint</vt:lpstr>
      <vt:lpstr>Схема работы модуля анализа отказов УЭЦН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LEONID</dc:creator>
  <cp:lastModifiedBy>Финист-м</cp:lastModifiedBy>
  <cp:revision>122</cp:revision>
  <dcterms:created xsi:type="dcterms:W3CDTF">2013-08-21T19:17:07Z</dcterms:created>
  <dcterms:modified xsi:type="dcterms:W3CDTF">2018-11-27T06:11:25Z</dcterms:modified>
</cp:coreProperties>
</file>